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0" r:id="rId2"/>
    <p:sldId id="271" r:id="rId3"/>
    <p:sldId id="259" r:id="rId4"/>
    <p:sldId id="262" r:id="rId5"/>
    <p:sldId id="263" r:id="rId6"/>
    <p:sldId id="267" r:id="rId7"/>
    <p:sldId id="268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8"/>
    <p:restoredTop sz="94558"/>
  </p:normalViewPr>
  <p:slideViewPr>
    <p:cSldViewPr snapToGrid="0" snapToObjects="1">
      <p:cViewPr varScale="1">
        <p:scale>
          <a:sx n="105" d="100"/>
          <a:sy n="105" d="100"/>
        </p:scale>
        <p:origin x="5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CFDD6-6263-4610-88F0-A1BFB67C6BEB}" type="datetimeFigureOut">
              <a:rPr kumimoji="1" lang="ja-JP" altLang="en-US" smtClean="0"/>
              <a:t>2022/6/20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C99B-131E-4D05-B154-E5249536A6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586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84AEA-CA39-45F1-97CA-CB24B43EADC0}" type="datetimeFigureOut">
              <a:rPr kumimoji="1" lang="ja-JP" altLang="en-US" smtClean="0"/>
              <a:t>2022/6/20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075E5-F404-4F72-BC1D-B5DEAD94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016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075E5-F404-4F72-BC1D-B5DEAD942C0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07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075E5-F404-4F72-BC1D-B5DEAD942C0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87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075E5-F404-4F72-BC1D-B5DEAD942C0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96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DF62AE-7C08-4943-A006-DB62D493E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63287CC-1B86-8D4D-AC1E-6431259A0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7A1B70-D689-7B4E-9634-1F4A9653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2D62-F041-41B2-BEAA-E1C19BCD1421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B5AEEC-AC4E-9F43-A187-E69103C1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765BBC-3C5B-984F-9806-10147B98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30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63B642-39ED-CA4F-B69D-21CD49D3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D57BE9-AB9F-724C-B8D6-1AFB74857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FA9A9C-4CCE-E14E-B10C-95393935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4964-CD6C-41F9-AA66-45E0B9A5B6F1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C59C78-BBD2-D046-8231-FED107DE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377A19-32A4-CD40-ADE3-DA0F5225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E682083-E405-A943-AD0E-C6A8B35CC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20D2F9E-9628-C345-B5C3-619C88280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31C9AD-E6E4-274C-BAF1-382BDB52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2A91-C100-41BC-A29E-AB8BF9A1B17C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CA367C-E23A-0B45-B16A-423D3292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2C5729-6FF3-6C47-B762-15FFB464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41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9AEB0D-7302-CC41-A406-5CA6820A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56EBA6-D83A-8D48-B6DD-D19863AF2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BFEACE-0FEE-9344-AB41-2B8B14D3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4232-B73F-4790-80BD-64FA56DBD40F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3F127D-EE7D-8C48-A02D-23BE47E7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71BE30-5796-A44C-B102-D6018A22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16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7F7026-B12E-524E-BB09-9287A8FA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D4F5D48-4A58-BF40-83AC-2EF12F47E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E0DA53-DBEE-0B4D-8783-B9AA871F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E059-BC86-4118-8BF0-C3CA308604B0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F35BC-5FAC-2041-A193-BC2DB200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A6101B-2E59-5F4C-819A-BF0F3B45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98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721BF6-8039-3746-A8E8-BCCF9702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080303-3257-454B-A8C1-18B781365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A5906CC-0C55-9747-B950-F38D0D75B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AB7418-DBF3-8344-B9E8-8E8255AA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8897-C2FB-4F44-9E8D-4F143F6E35FB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27C485E-081F-1F4E-9D58-2B2B2C6C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634290-2CF6-4C46-B054-E351EB85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76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C6B570-B271-944A-B219-9BC40ECA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1314BB-34A0-9743-8A18-03D5B00F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F36BC30-01B8-6547-8852-72CA0E1C8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CD4ED5C-6F5C-CE41-BFB8-9AFBF14FF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81FF459-B24D-7E49-B16B-A5220001C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BA6B8F5-BDAB-4E48-9A2D-5B753313E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34FB-3569-4661-982D-AA89A9730CD6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F48E2D7-B2AA-2E4F-93BB-7D2D88D1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4F8D1ED-A36E-EF40-8423-2A802987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4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DB556B-1E72-9A4D-ACE3-003E14FA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4689DA9-8B97-4341-87B9-1CBA095D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F5A8-8D4B-4BEF-A588-B97DEA734332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86B5F49-FFEF-E04C-A488-D5D7D655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490869B-AE4B-564F-B1E8-A8EC7EAD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843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FBA6848-C44A-754F-96C0-B1D6B672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3275-B12C-4FC0-A449-AA48E8C18C96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A376811-A84C-C146-9D1D-BB1301CB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90CED7-2623-644F-9A7A-82C1A515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83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709ED-62E7-5946-A40B-CF4B44783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C1321-A531-604E-BF96-9ADF0D980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41D1F7D-F499-6C43-BB18-324A6FCBE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1B59A98-AC77-4F45-BCAC-29F13AFED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391-BB92-48C5-B29B-BCF4358CCDC0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A460F4-3FA8-DB49-9752-4F04FC60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31E4FF-3BEE-D948-B90B-292DA769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13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0396D-B4FB-8C41-B7DB-500C0C15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C9FC8CF-C884-4F44-8B22-82153C467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3F473D8-05AB-7A4D-B4C7-84336A3B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A76E594-7CD6-864C-BB3C-65D5F3AC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337B4-A6DC-49A4-8E17-2EEC3C2F7497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6DFBF6-8CA8-094C-8BAB-4E46B4A4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EDA6C6-76DE-6248-A135-7E58EB9F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7558-5D69-8741-9EFC-46749A1F3C4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6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DAE56E-9CCE-9040-A2A0-FFADA31A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A27A8C-0802-2341-8883-8E849369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8CEC18-4F93-8D40-B307-A25069F1C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D6057-AC3E-415C-A4FC-50A59C0C30A8}" type="datetime1">
              <a:rPr lang="ja-JP" altLang="en-US" smtClean="0"/>
              <a:t>2022/6/20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49911E-8BCB-0845-97CE-73ACC5530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6353ED-014D-C747-A691-AA5D40020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10047558-5D69-8741-9EFC-46749A1F3C4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30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9588E05-F4ED-5644-AD8F-0E38ACA31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74" y="764399"/>
            <a:ext cx="7411022" cy="542709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4ECABA-1B51-8349-88FF-629C0E7CC93F}"/>
              </a:ext>
            </a:extLst>
          </p:cNvPr>
          <p:cNvSpPr txBox="1"/>
          <p:nvPr/>
        </p:nvSpPr>
        <p:spPr>
          <a:xfrm>
            <a:off x="0" y="-17694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　新型コロナウイルス　ゲノムサーベイランスによる系統別検出状況（国立感染症研究所）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8D64DA-9DD5-D741-A983-0723493CFECE}"/>
              </a:ext>
            </a:extLst>
          </p:cNvPr>
          <p:cNvSpPr txBox="1"/>
          <p:nvPr/>
        </p:nvSpPr>
        <p:spPr>
          <a:xfrm>
            <a:off x="1449872" y="381137"/>
            <a:ext cx="6481005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国内　新型コロナゲノムの</a:t>
            </a:r>
            <a:r>
              <a:rPr lang="en-US" altLang="ja-JP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 PANGO lineage </a:t>
            </a:r>
            <a:r>
              <a:rPr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変遷</a:t>
            </a:r>
            <a:r>
              <a:rPr lang="ja-JP" altLang="en-US" sz="1463" b="1">
                <a:latin typeface="Meiryo" panose="020B0604030504040204" pitchFamily="34" charset="-128"/>
                <a:ea typeface="Meiryo" panose="020B0604030504040204" pitchFamily="34" charset="-128"/>
              </a:rPr>
              <a:t>（</a:t>
            </a:r>
            <a:r>
              <a:rPr kumimoji="1" lang="en-US" altLang="ja-JP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2022/06/17 </a:t>
            </a:r>
            <a:r>
              <a:rPr kumimoji="1"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現在）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38117" y="6233537"/>
            <a:ext cx="748564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変異株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PCR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検査での陽性検体を優先してゲノム解読していたこともあるため、正確な母数で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 lineage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判定できない可能性がある。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デルタ株は、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系統の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B.1.617.2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系統とその亜系統にあたる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AY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オミクロン株は、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系統の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B.1.1.529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系統とその亜系統にあたる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BA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※各都道府県のゲノムサーベイランスの状況については、厚生労働省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HP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の新型コロナウイルス感染症について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国内の発生状況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変異株に関する参考資料、において公表しています。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2600" y="6425623"/>
            <a:ext cx="2743200" cy="365125"/>
          </a:xfrm>
        </p:spPr>
        <p:txBody>
          <a:bodyPr/>
          <a:lstStyle/>
          <a:p>
            <a:fld id="{10047558-5D69-8741-9EFC-46749A1F3C42}" type="slidenum">
              <a:rPr lang="en-US" altLang="ja-JP" sz="1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fld>
            <a:endParaRPr kumimoji="1" lang="ja-JP" alt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97767" y="6010673"/>
            <a:ext cx="3794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※</a:t>
            </a:r>
            <a:r>
              <a:rPr kumimoji="1" lang="ja-JP" altLang="en-US" sz="1200" dirty="0"/>
              <a:t>その他の株は検出されていない。</a:t>
            </a:r>
            <a:endParaRPr lang="en-US" altLang="ja-JP" sz="1200" dirty="0"/>
          </a:p>
          <a:p>
            <a:r>
              <a:rPr kumimoji="1" lang="en-US" altLang="ja-JP" sz="1100" dirty="0"/>
              <a:t>※</a:t>
            </a:r>
            <a:r>
              <a:rPr kumimoji="1" lang="ja-JP" altLang="en-US" sz="1100" dirty="0"/>
              <a:t>内訳は、</a:t>
            </a:r>
            <a:r>
              <a:rPr kumimoji="1" lang="en-US" altLang="ja-JP" sz="1100" dirty="0"/>
              <a:t>BA.1</a:t>
            </a:r>
            <a:r>
              <a:rPr lang="ja-JP" altLang="en-US" sz="1100" dirty="0"/>
              <a:t>  </a:t>
            </a:r>
            <a:r>
              <a:rPr lang="en-US" altLang="ja-JP" sz="1100" dirty="0"/>
              <a:t>2.2</a:t>
            </a:r>
            <a:r>
              <a:rPr kumimoji="1" lang="ja-JP" altLang="en-US" sz="1100" dirty="0"/>
              <a:t>％、</a:t>
            </a:r>
            <a:r>
              <a:rPr kumimoji="1" lang="en-US" altLang="ja-JP" sz="1100" dirty="0"/>
              <a:t>BA.2</a:t>
            </a:r>
            <a:r>
              <a:rPr lang="ja-JP" altLang="en-US" sz="1100" dirty="0"/>
              <a:t>  </a:t>
            </a:r>
            <a:r>
              <a:rPr lang="en-US" altLang="ja-JP" sz="1100" dirty="0"/>
              <a:t>96.8</a:t>
            </a:r>
            <a:r>
              <a:rPr kumimoji="1" lang="ja-JP" altLang="en-US" sz="1100" dirty="0"/>
              <a:t>％</a:t>
            </a:r>
            <a:r>
              <a:rPr kumimoji="1" lang="ja-JP" altLang="en-US" sz="1100" dirty="0" err="1"/>
              <a:t>、</a:t>
            </a:r>
            <a:r>
              <a:rPr kumimoji="1" lang="ja-JP" altLang="en-US" sz="1100" dirty="0"/>
              <a:t>デルタ株</a:t>
            </a:r>
            <a:r>
              <a:rPr kumimoji="1" lang="en-US" altLang="ja-JP" sz="1100" dirty="0"/>
              <a:t>  0</a:t>
            </a:r>
            <a:r>
              <a:rPr kumimoji="1" lang="ja-JP" altLang="en-US" sz="1100" dirty="0"/>
              <a:t>％、それ以外　</a:t>
            </a:r>
            <a:r>
              <a:rPr lang="en-US" altLang="ja-JP" sz="1100" dirty="0"/>
              <a:t>1.0</a:t>
            </a:r>
            <a:r>
              <a:rPr kumimoji="1" lang="ja-JP" altLang="en-US" sz="1100" dirty="0"/>
              <a:t>％</a:t>
            </a:r>
            <a:endParaRPr kumimoji="1" lang="en-US" altLang="ja-JP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B8F131F-91D5-6B4C-B96C-1D24D68DCE39}"/>
              </a:ext>
            </a:extLst>
          </p:cNvPr>
          <p:cNvGrpSpPr/>
          <p:nvPr/>
        </p:nvGrpSpPr>
        <p:grpSpPr>
          <a:xfrm>
            <a:off x="7410034" y="1705378"/>
            <a:ext cx="2225726" cy="618768"/>
            <a:chOff x="7193480" y="1896706"/>
            <a:chExt cx="2225726" cy="618768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B0CB36F-90EF-BE45-8107-EFD50906C957}"/>
                </a:ext>
              </a:extLst>
            </p:cNvPr>
            <p:cNvSpPr txBox="1"/>
            <p:nvPr/>
          </p:nvSpPr>
          <p:spPr>
            <a:xfrm>
              <a:off x="7245854" y="1896706"/>
              <a:ext cx="2173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2022-20</a:t>
              </a:r>
              <a:r>
                <a:rPr kumimoji="1" lang="ja-JP" altLang="en-US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週</a:t>
              </a:r>
              <a:endParaRPr kumimoji="1"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r>
                <a:rPr kumimoji="1" lang="en-US" altLang="ja-JP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2022/05/16 - 05/22</a:t>
              </a:r>
            </a:p>
          </p:txBody>
        </p:sp>
        <p:sp>
          <p:nvSpPr>
            <p:cNvPr id="17" name="下矢印 16">
              <a:extLst>
                <a:ext uri="{FF2B5EF4-FFF2-40B4-BE49-F238E27FC236}">
                  <a16:creationId xmlns:a16="http://schemas.microsoft.com/office/drawing/2014/main" id="{74184E36-2FFF-774F-AA19-63B4A71A0B5C}"/>
                </a:ext>
              </a:extLst>
            </p:cNvPr>
            <p:cNvSpPr/>
            <p:nvPr/>
          </p:nvSpPr>
          <p:spPr>
            <a:xfrm>
              <a:off x="7193480" y="2209511"/>
              <a:ext cx="104749" cy="30596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72DB53-31C5-144B-AFBA-661448EA2800}"/>
              </a:ext>
            </a:extLst>
          </p:cNvPr>
          <p:cNvSpPr txBox="1"/>
          <p:nvPr/>
        </p:nvSpPr>
        <p:spPr>
          <a:xfrm>
            <a:off x="9595945" y="34789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1A0507-BCBE-B749-8B19-13E60EFF61FB}"/>
              </a:ext>
            </a:extLst>
          </p:cNvPr>
          <p:cNvSpPr txBox="1"/>
          <p:nvPr/>
        </p:nvSpPr>
        <p:spPr>
          <a:xfrm>
            <a:off x="8546369" y="6596360"/>
            <a:ext cx="3226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2022-20</a:t>
            </a:r>
            <a:r>
              <a:rPr kumimoji="1" lang="ja-JP" altLang="en-US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週</a:t>
            </a: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2022/05/16 - 05/22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26663D7-C724-B969-2FDF-4D6F2179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998" y="461211"/>
            <a:ext cx="1206895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0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B4105C-197B-5A41-99E2-8BA0E2F7C0FC}"/>
              </a:ext>
            </a:extLst>
          </p:cNvPr>
          <p:cNvSpPr txBox="1"/>
          <p:nvPr/>
        </p:nvSpPr>
        <p:spPr>
          <a:xfrm>
            <a:off x="2902695" y="5081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新潟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2406EB-9E43-8349-A1ED-04203F6B4EC3}"/>
              </a:ext>
            </a:extLst>
          </p:cNvPr>
          <p:cNvSpPr txBox="1"/>
          <p:nvPr/>
        </p:nvSpPr>
        <p:spPr>
          <a:xfrm>
            <a:off x="8696807" y="5081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富山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2F9D38-6733-9B43-BA94-B93177EBFC93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DB7FD87-9355-E347-A7C4-ADA18F8C6D29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733888-9755-9AA3-F4F9-E36D012A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3BCE744-47D6-10A0-913E-F9847473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ABBCCB-175F-A548-8CCD-F7DB8802A5CB}"/>
              </a:ext>
            </a:extLst>
          </p:cNvPr>
          <p:cNvSpPr txBox="1"/>
          <p:nvPr/>
        </p:nvSpPr>
        <p:spPr>
          <a:xfrm>
            <a:off x="2747146" y="5173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石川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EFB15F-8F9D-804D-87AD-D54A4382F205}"/>
              </a:ext>
            </a:extLst>
          </p:cNvPr>
          <p:cNvSpPr txBox="1"/>
          <p:nvPr/>
        </p:nvSpPr>
        <p:spPr>
          <a:xfrm>
            <a:off x="8605982" y="5173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福井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E998744-1942-3144-963E-36C24FA8A1BB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515585D-0854-1640-959D-74BB03381A2A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075D65-94D6-295A-FA98-C94A1319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66D0DC-225A-6E86-3063-4C0D6D2C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5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47C633-A03B-084D-B0B4-D0C5945CFBA4}"/>
              </a:ext>
            </a:extLst>
          </p:cNvPr>
          <p:cNvSpPr txBox="1"/>
          <p:nvPr/>
        </p:nvSpPr>
        <p:spPr>
          <a:xfrm>
            <a:off x="2847460" y="6092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山梨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70FEB7-626D-2241-903E-A244EBE25949}"/>
              </a:ext>
            </a:extLst>
          </p:cNvPr>
          <p:cNvSpPr txBox="1"/>
          <p:nvPr/>
        </p:nvSpPr>
        <p:spPr>
          <a:xfrm>
            <a:off x="8692641" y="6092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長野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60B4DBD-0B32-F241-BDF6-CA2A0C9030AB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63B51B-8BE1-8342-B3CC-090465E3AC1D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7E2BD4-00C6-3A48-23B4-938B1C379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60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D5AF3D6-503B-33D5-0EC2-670A1881F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51E28C-0F68-D545-A8C8-1185C83C0F5B}"/>
              </a:ext>
            </a:extLst>
          </p:cNvPr>
          <p:cNvSpPr txBox="1"/>
          <p:nvPr/>
        </p:nvSpPr>
        <p:spPr>
          <a:xfrm>
            <a:off x="2759568" y="584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岐阜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874E73-0593-FF4F-842E-32569CC9D310}"/>
              </a:ext>
            </a:extLst>
          </p:cNvPr>
          <p:cNvSpPr txBox="1"/>
          <p:nvPr/>
        </p:nvSpPr>
        <p:spPr>
          <a:xfrm>
            <a:off x="8614954" y="584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静岡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BD22B5-AF2D-2648-AE3F-B0D12AB5C226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D48D446-5151-1846-9C98-978507E1935C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E38210-A8BD-20C1-F735-4F86064F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90" y="0"/>
            <a:ext cx="4343400" cy="6515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C952FF-B753-9655-A94E-4293BC98A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9D2113-779B-5240-A5D4-D27C51A7288A}"/>
              </a:ext>
            </a:extLst>
          </p:cNvPr>
          <p:cNvSpPr txBox="1"/>
          <p:nvPr/>
        </p:nvSpPr>
        <p:spPr>
          <a:xfrm>
            <a:off x="2771176" y="540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愛知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4F25C1-9498-EA46-8C42-84B230567488}"/>
              </a:ext>
            </a:extLst>
          </p:cNvPr>
          <p:cNvSpPr txBox="1"/>
          <p:nvPr/>
        </p:nvSpPr>
        <p:spPr>
          <a:xfrm>
            <a:off x="8830733" y="540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三重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42C5411-0861-DE48-85F8-DEEE5D1EFF90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4534D62-0D90-CF4C-9990-D4189B2262B7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207EA0-5738-0D8E-792C-AC0905244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F8E9E37-1949-2E18-1EFA-3422AAA2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C1D8BD-EE38-994D-814F-1EAD954100AF}"/>
              </a:ext>
            </a:extLst>
          </p:cNvPr>
          <p:cNvSpPr txBox="1"/>
          <p:nvPr/>
        </p:nvSpPr>
        <p:spPr>
          <a:xfrm>
            <a:off x="3096882" y="5926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滋賀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2BEDDE-CBDF-BB4B-8479-1B22B0306235}"/>
              </a:ext>
            </a:extLst>
          </p:cNvPr>
          <p:cNvSpPr txBox="1"/>
          <p:nvPr/>
        </p:nvSpPr>
        <p:spPr>
          <a:xfrm>
            <a:off x="8678334" y="5926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京都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BF66074-1E6B-E944-BF9A-5B16EBA4861A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8332C5B-7BF6-6D4B-9529-0F6DD8842244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1165BA-1B79-D73E-3596-7D938663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2EB6137-8275-8CEB-EDCA-709C333F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50A8D3-5EF2-FF43-9082-75933A5B5EFD}"/>
              </a:ext>
            </a:extLst>
          </p:cNvPr>
          <p:cNvSpPr txBox="1"/>
          <p:nvPr/>
        </p:nvSpPr>
        <p:spPr>
          <a:xfrm>
            <a:off x="3226536" y="5841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大阪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3D797B-B033-2E44-B1D8-790AD8299622}"/>
              </a:ext>
            </a:extLst>
          </p:cNvPr>
          <p:cNvSpPr txBox="1"/>
          <p:nvPr/>
        </p:nvSpPr>
        <p:spPr>
          <a:xfrm>
            <a:off x="8763000" y="5841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兵庫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1160D1-37F5-0A44-8EB7-751F4923DA91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D214C2-4D70-CC40-AD27-5F3B866CD596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93E74C-A067-589B-4858-94B9A2AF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8F80F0-EFF1-D735-9ACA-A8178D45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99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512E59-5691-F44D-A255-33CD7594A6C9}"/>
              </a:ext>
            </a:extLst>
          </p:cNvPr>
          <p:cNvSpPr txBox="1"/>
          <p:nvPr/>
        </p:nvSpPr>
        <p:spPr>
          <a:xfrm>
            <a:off x="3337973" y="6211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奈良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BE6C88-1867-FD4D-8145-E16A0FE10E95}"/>
              </a:ext>
            </a:extLst>
          </p:cNvPr>
          <p:cNvSpPr txBox="1"/>
          <p:nvPr/>
        </p:nvSpPr>
        <p:spPr>
          <a:xfrm>
            <a:off x="8576734" y="5789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和歌山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4283F45-DCD8-7C4D-B1EB-DEBB35878105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92E173C-97F8-9449-8BB1-E99577B3C9BE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F2D4AB-3184-8DAA-26ED-883CFA4A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FA25786-C286-4131-7664-0B3C58E1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-603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223823-FC46-1E46-9C03-F726EB0918F4}"/>
              </a:ext>
            </a:extLst>
          </p:cNvPr>
          <p:cNvSpPr txBox="1"/>
          <p:nvPr/>
        </p:nvSpPr>
        <p:spPr>
          <a:xfrm>
            <a:off x="3153282" y="6011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鳥取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3C9601-4260-A640-85AB-E47558B539E6}"/>
              </a:ext>
            </a:extLst>
          </p:cNvPr>
          <p:cNvSpPr txBox="1"/>
          <p:nvPr/>
        </p:nvSpPr>
        <p:spPr>
          <a:xfrm>
            <a:off x="8864600" y="6011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島根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D8F11F-97CB-B94D-B9F2-BA883D5DDCE7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9B17079-ABB0-9248-AD56-A456DA00E6CE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15B199-D2CD-27EF-9EF7-6E60A59E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ED59CF-82F1-3BC5-793E-52255525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1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70E7B4-19BB-4A4B-9E71-B8D4E8BD2215}"/>
              </a:ext>
            </a:extLst>
          </p:cNvPr>
          <p:cNvSpPr txBox="1"/>
          <p:nvPr/>
        </p:nvSpPr>
        <p:spPr>
          <a:xfrm>
            <a:off x="2687650" y="6890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岡山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02E514-0A99-BA4F-963A-27955A1C26DF}"/>
              </a:ext>
            </a:extLst>
          </p:cNvPr>
          <p:cNvSpPr txBox="1"/>
          <p:nvPr/>
        </p:nvSpPr>
        <p:spPr>
          <a:xfrm>
            <a:off x="8847667" y="6890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広島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4667D2E-D689-3847-834F-4CFDB030D9B7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96D2890-3325-EC47-B708-43AC80D12371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D63590-DD35-2942-4700-470F5541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D51FA01-A609-3438-46D9-0A9EA152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-309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9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BC6600F-A4CE-A098-E38E-0C9B984B9239}"/>
              </a:ext>
            </a:extLst>
          </p:cNvPr>
          <p:cNvGrpSpPr/>
          <p:nvPr/>
        </p:nvGrpSpPr>
        <p:grpSpPr>
          <a:xfrm>
            <a:off x="424862" y="1904275"/>
            <a:ext cx="9304065" cy="3718076"/>
            <a:chOff x="2658545" y="3163112"/>
            <a:chExt cx="4874480" cy="194793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6084102C-245E-C649-5101-B11EFE892148}"/>
                </a:ext>
              </a:extLst>
            </p:cNvPr>
            <p:cNvGrpSpPr/>
            <p:nvPr/>
          </p:nvGrpSpPr>
          <p:grpSpPr>
            <a:xfrm>
              <a:off x="2658545" y="3163113"/>
              <a:ext cx="2334579" cy="1947930"/>
              <a:chOff x="7868992" y="3901530"/>
              <a:chExt cx="2334579" cy="1947930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5CCA070F-DB9C-38D7-875D-FCCD40A69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626" r="91769" b="58482"/>
              <a:stretch/>
            </p:blipFill>
            <p:spPr>
              <a:xfrm>
                <a:off x="7868992" y="3901530"/>
                <a:ext cx="610031" cy="1947930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F2643AB5-F3CA-BF67-6117-9B84F795C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7883" t="5626" b="58482"/>
              <a:stretch/>
            </p:blipFill>
            <p:spPr>
              <a:xfrm>
                <a:off x="8564450" y="3901530"/>
                <a:ext cx="1639121" cy="1947930"/>
              </a:xfrm>
              <a:prstGeom prst="rect">
                <a:avLst/>
              </a:prstGeom>
            </p:spPr>
          </p:pic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5E77D5C-3A30-CBF2-F68E-74FDF0639A57}"/>
                </a:ext>
              </a:extLst>
            </p:cNvPr>
            <p:cNvGrpSpPr/>
            <p:nvPr/>
          </p:nvGrpSpPr>
          <p:grpSpPr>
            <a:xfrm>
              <a:off x="5174337" y="3163112"/>
              <a:ext cx="2358688" cy="1947932"/>
              <a:chOff x="982574" y="3773508"/>
              <a:chExt cx="2358688" cy="1947932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7FCA3DF6-1A3A-ACE7-3C1F-B8DB7EA9E4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5446" r="91710" b="8661"/>
              <a:stretch/>
            </p:blipFill>
            <p:spPr>
              <a:xfrm>
                <a:off x="982574" y="3773509"/>
                <a:ext cx="614406" cy="1947931"/>
              </a:xfrm>
              <a:prstGeom prst="rect">
                <a:avLst/>
              </a:prstGeom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9D74E9F9-5A89-6810-04D4-BDF823527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7883" t="55446" b="8661"/>
              <a:stretch/>
            </p:blipFill>
            <p:spPr>
              <a:xfrm>
                <a:off x="1702141" y="3773508"/>
                <a:ext cx="1639121" cy="1947931"/>
              </a:xfrm>
              <a:prstGeom prst="rect">
                <a:avLst/>
              </a:prstGeom>
            </p:spPr>
          </p:pic>
        </p:grp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8D64DA-9DD5-D741-A983-0723493CFECE}"/>
              </a:ext>
            </a:extLst>
          </p:cNvPr>
          <p:cNvSpPr txBox="1"/>
          <p:nvPr/>
        </p:nvSpPr>
        <p:spPr>
          <a:xfrm>
            <a:off x="2891595" y="255200"/>
            <a:ext cx="6481005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国内　新型コロナゲノムの</a:t>
            </a:r>
            <a:r>
              <a:rPr lang="en-US" altLang="ja-JP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 PANGO lineage </a:t>
            </a:r>
            <a:r>
              <a:rPr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変遷</a:t>
            </a:r>
            <a:r>
              <a:rPr lang="ja-JP" altLang="en-US" sz="1463" b="1">
                <a:latin typeface="Meiryo" panose="020B0604030504040204" pitchFamily="34" charset="-128"/>
                <a:ea typeface="Meiryo" panose="020B0604030504040204" pitchFamily="34" charset="-128"/>
              </a:rPr>
              <a:t>（</a:t>
            </a:r>
            <a:r>
              <a:rPr kumimoji="1" lang="en-US" altLang="ja-JP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2022/06/17 </a:t>
            </a:r>
            <a:r>
              <a:rPr kumimoji="1" lang="ja-JP" altLang="en-US" sz="1463" b="1" dirty="0">
                <a:latin typeface="Meiryo" panose="020B0604030504040204" pitchFamily="34" charset="-128"/>
                <a:ea typeface="Meiryo" panose="020B0604030504040204" pitchFamily="34" charset="-128"/>
              </a:rPr>
              <a:t>現在）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38117" y="6233537"/>
            <a:ext cx="748564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変異株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PCR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検査での陽性検体を優先してゲノム解読していたこともあるため、正確な母数で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 lineage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判定できない可能性がある。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デルタ株は、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系統の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B.1.617.2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系統とその亜系統にあたる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AY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オミクロン株は、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PANGO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系統の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B.1.1.529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系統とその亜系統にあたる</a:t>
            </a:r>
            <a:r>
              <a:rPr lang="en-US" altLang="ja-JP" sz="700" dirty="0">
                <a:latin typeface="Meiryo" panose="020B0604030504040204" pitchFamily="34" charset="-128"/>
                <a:ea typeface="Meiryo" panose="020B0604030504040204" pitchFamily="34" charset="-128"/>
              </a:rPr>
              <a:t>BA</a:t>
            </a:r>
            <a:r>
              <a:rPr lang="ja-JP" altLang="en-US" sz="700" dirty="0">
                <a:latin typeface="Meiryo" panose="020B0604030504040204" pitchFamily="34" charset="-128"/>
                <a:ea typeface="Meiryo" panose="020B0604030504040204" pitchFamily="34" charset="-128"/>
              </a:rPr>
              <a:t>系統を含む。</a:t>
            </a:r>
            <a:endParaRPr lang="en-US" altLang="ja-JP" sz="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※各都道府県のゲノムサーベイランスの状況については、厚生労働省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HP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の新型コロナウイルス感染症について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国内の発生状況</a:t>
            </a:r>
            <a:r>
              <a:rPr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変異株に関する参考資料、において公表しています。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2600" y="6425623"/>
            <a:ext cx="2743200" cy="365125"/>
          </a:xfrm>
        </p:spPr>
        <p:txBody>
          <a:bodyPr/>
          <a:lstStyle/>
          <a:p>
            <a:fld id="{10047558-5D69-8741-9EFC-46749A1F3C42}" type="slidenum">
              <a:rPr lang="en-US" altLang="ja-JP" sz="1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fld>
            <a:endParaRPr kumimoji="1" lang="ja-JP" alt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72DB53-31C5-144B-AFBA-661448EA2800}"/>
              </a:ext>
            </a:extLst>
          </p:cNvPr>
          <p:cNvSpPr txBox="1"/>
          <p:nvPr/>
        </p:nvSpPr>
        <p:spPr>
          <a:xfrm>
            <a:off x="8990463" y="3952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B8D75FB-B4D5-3891-9A2A-4045944646B8}"/>
              </a:ext>
            </a:extLst>
          </p:cNvPr>
          <p:cNvGrpSpPr/>
          <p:nvPr/>
        </p:nvGrpSpPr>
        <p:grpSpPr>
          <a:xfrm>
            <a:off x="7977846" y="1390197"/>
            <a:ext cx="2225726" cy="618768"/>
            <a:chOff x="7193480" y="1896706"/>
            <a:chExt cx="2225726" cy="618768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74408EB-6EC7-B59F-FFAB-8D152D14E88D}"/>
                </a:ext>
              </a:extLst>
            </p:cNvPr>
            <p:cNvSpPr txBox="1"/>
            <p:nvPr/>
          </p:nvSpPr>
          <p:spPr>
            <a:xfrm>
              <a:off x="7245854" y="1896706"/>
              <a:ext cx="2173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2022-20</a:t>
              </a:r>
              <a:r>
                <a:rPr kumimoji="1" lang="ja-JP" altLang="en-US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週</a:t>
              </a:r>
              <a:endParaRPr kumimoji="1"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r>
                <a:rPr kumimoji="1" lang="en-US" altLang="ja-JP" sz="1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2022/05/16 - 05/22</a:t>
              </a:r>
            </a:p>
          </p:txBody>
        </p:sp>
        <p:sp>
          <p:nvSpPr>
            <p:cNvPr id="27" name="下矢印 26">
              <a:extLst>
                <a:ext uri="{FF2B5EF4-FFF2-40B4-BE49-F238E27FC236}">
                  <a16:creationId xmlns:a16="http://schemas.microsoft.com/office/drawing/2014/main" id="{56D0E9AF-735C-1B4F-7A5E-28ED309E8063}"/>
                </a:ext>
              </a:extLst>
            </p:cNvPr>
            <p:cNvSpPr/>
            <p:nvPr/>
          </p:nvSpPr>
          <p:spPr>
            <a:xfrm>
              <a:off x="7193480" y="2209511"/>
              <a:ext cx="104749" cy="30596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6158AAFC-0CF5-7E5C-7E63-E56D5EACB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998" y="461211"/>
            <a:ext cx="1206895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625D77-3E1C-C949-89B1-42D67AD2D42F}"/>
              </a:ext>
            </a:extLst>
          </p:cNvPr>
          <p:cNvSpPr txBox="1"/>
          <p:nvPr/>
        </p:nvSpPr>
        <p:spPr>
          <a:xfrm>
            <a:off x="3263463" y="533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山口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66D4F1-4FFF-334C-B38C-65AA46FBCE6B}"/>
              </a:ext>
            </a:extLst>
          </p:cNvPr>
          <p:cNvSpPr txBox="1"/>
          <p:nvPr/>
        </p:nvSpPr>
        <p:spPr>
          <a:xfrm>
            <a:off x="8830733" y="533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徳島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CB14C3-72AD-C242-839F-2C76BFFE9D6F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F017B04-D023-4946-B384-EC5CE1FDC02F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CE701D-6B39-B097-A87D-9600C086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3649"/>
            <a:ext cx="4343400" cy="65151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68F1AD4-2039-3D5D-1EFA-B0357987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97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F9728B-0430-C844-9323-4F187F9AC377}"/>
              </a:ext>
            </a:extLst>
          </p:cNvPr>
          <p:cNvSpPr txBox="1"/>
          <p:nvPr/>
        </p:nvSpPr>
        <p:spPr>
          <a:xfrm>
            <a:off x="3311939" y="7801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香川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7C0F5D-CC46-3B46-94DC-F8BE4907EACC}"/>
              </a:ext>
            </a:extLst>
          </p:cNvPr>
          <p:cNvSpPr txBox="1"/>
          <p:nvPr/>
        </p:nvSpPr>
        <p:spPr>
          <a:xfrm>
            <a:off x="8746067" y="762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愛媛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3F12966-BBCA-6D49-A556-65D13C09B83B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F185671-A119-7547-A4CF-23F7ABDC776F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8AB921-2950-4F14-701F-CFA453D5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35B1024-AAD1-5E0C-DA91-67594498B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93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CE44A4-E6E3-AC4B-A63F-86B0C8053E93}"/>
              </a:ext>
            </a:extLst>
          </p:cNvPr>
          <p:cNvSpPr txBox="1"/>
          <p:nvPr/>
        </p:nvSpPr>
        <p:spPr>
          <a:xfrm>
            <a:off x="3197066" y="6565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高知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1E0854-3A48-D846-9D9B-BCD496BA4097}"/>
              </a:ext>
            </a:extLst>
          </p:cNvPr>
          <p:cNvSpPr txBox="1"/>
          <p:nvPr/>
        </p:nvSpPr>
        <p:spPr>
          <a:xfrm>
            <a:off x="8666756" y="5571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福岡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F43333-C94F-314D-BE00-99D044CAE976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0C2290A-DE3C-D448-B288-8EAD8E857F02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CA87EC-35F7-59E9-4BA3-6C70E658E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8F0E26-DB55-C193-A5D6-02C0F6511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5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2CA1A6-7640-CF48-92CB-D5BCA5777281}"/>
              </a:ext>
            </a:extLst>
          </p:cNvPr>
          <p:cNvSpPr txBox="1"/>
          <p:nvPr/>
        </p:nvSpPr>
        <p:spPr>
          <a:xfrm>
            <a:off x="3062734" y="7299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佐賀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25EFF2-9256-2847-9CB2-E68AB9ED26D6}"/>
              </a:ext>
            </a:extLst>
          </p:cNvPr>
          <p:cNvSpPr txBox="1"/>
          <p:nvPr/>
        </p:nvSpPr>
        <p:spPr>
          <a:xfrm>
            <a:off x="8802398" y="7112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長崎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6E7F1E-90F7-D84F-9942-AA6F476BC19F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9FBF7C3-02BA-E645-A5CC-7628E0A0CA58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4B1F509-B6B0-A213-27BA-2ABD4A2F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0D4E0D6-CB7F-6843-9DFF-6E905F2AA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1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4300BF-603C-2D48-BCB3-057EDE813ED5}"/>
              </a:ext>
            </a:extLst>
          </p:cNvPr>
          <p:cNvSpPr txBox="1"/>
          <p:nvPr/>
        </p:nvSpPr>
        <p:spPr>
          <a:xfrm>
            <a:off x="3175595" y="4942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熊本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C307F1-8D5F-0045-ABCA-AAF6F1D2B2A6}"/>
              </a:ext>
            </a:extLst>
          </p:cNvPr>
          <p:cNvSpPr txBox="1"/>
          <p:nvPr/>
        </p:nvSpPr>
        <p:spPr>
          <a:xfrm>
            <a:off x="8602102" y="4942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大分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5F73CCC-989A-2F48-AFD8-EC92DF8A9537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E31C20E-D92A-494C-B39C-A62C7318D536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C02E65-6DAE-0D70-6CAF-0E315D151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3E0F301-D7F3-906C-1D76-FF2E8287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145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1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AF3D24-1CF3-A84C-B6E6-5E4AB1FF5879}"/>
              </a:ext>
            </a:extLst>
          </p:cNvPr>
          <p:cNvSpPr txBox="1"/>
          <p:nvPr/>
        </p:nvSpPr>
        <p:spPr>
          <a:xfrm>
            <a:off x="3362005" y="545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宮崎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44212F-40EB-FB47-BD6A-83A7406F2925}"/>
              </a:ext>
            </a:extLst>
          </p:cNvPr>
          <p:cNvSpPr txBox="1"/>
          <p:nvPr/>
        </p:nvSpPr>
        <p:spPr>
          <a:xfrm>
            <a:off x="8666161" y="5450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鹿児島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32B58CB-88F5-DA44-AC11-E306A8899782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E685299-5156-1946-8040-6B2A48D72E8B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949E8E-AD03-E5B9-B103-1B87AD43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21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B51FC19-7B6C-7159-1EBB-532D7310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7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EA78DC-2B58-1B47-A8AF-8D932B82D204}"/>
              </a:ext>
            </a:extLst>
          </p:cNvPr>
          <p:cNvSpPr txBox="1"/>
          <p:nvPr/>
        </p:nvSpPr>
        <p:spPr>
          <a:xfrm>
            <a:off x="2612181" y="6585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沖縄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E4D214-FCCE-D34D-8B98-A271AA1500D2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25694A-1027-194C-B992-C6464E1D5408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DE8E08-68BB-DF4A-B76C-8AC0851F1322}"/>
              </a:ext>
            </a:extLst>
          </p:cNvPr>
          <p:cNvSpPr txBox="1"/>
          <p:nvPr/>
        </p:nvSpPr>
        <p:spPr>
          <a:xfrm>
            <a:off x="10793896" y="3607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A7F92C-8C06-40F6-337D-204CDF41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186900-A54E-A240-8FD7-505CF009AEA8}"/>
              </a:ext>
            </a:extLst>
          </p:cNvPr>
          <p:cNvSpPr txBox="1"/>
          <p:nvPr/>
        </p:nvSpPr>
        <p:spPr>
          <a:xfrm>
            <a:off x="3083039" y="3695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北海道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5769B5-7594-9346-8C43-EAF5DF183A96}"/>
              </a:ext>
            </a:extLst>
          </p:cNvPr>
          <p:cNvSpPr txBox="1"/>
          <p:nvPr/>
        </p:nvSpPr>
        <p:spPr>
          <a:xfrm>
            <a:off x="9010856" y="3695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青森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A48AF41-78E3-224C-8D42-EFCC11C1858D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C13CA2A-2096-004B-B918-91CD5CB37340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7E282A-6791-AD35-120D-4C53F62B6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EE928B-82A9-76D6-FC53-F2386DB8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F073A4-AA32-F443-906D-877044B3C506}"/>
              </a:ext>
            </a:extLst>
          </p:cNvPr>
          <p:cNvSpPr txBox="1"/>
          <p:nvPr/>
        </p:nvSpPr>
        <p:spPr>
          <a:xfrm>
            <a:off x="3252178" y="4835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岩手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EF501A-B182-DD41-913F-6A41C8FEA64D}"/>
              </a:ext>
            </a:extLst>
          </p:cNvPr>
          <p:cNvSpPr txBox="1"/>
          <p:nvPr/>
        </p:nvSpPr>
        <p:spPr>
          <a:xfrm>
            <a:off x="8759066" y="4835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宮城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B47A161-F1CE-694A-8D40-792D550C760E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D9BB5-E76A-4247-B90C-AF8A5862C1D0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B598A75-20DA-0927-E85D-F82CF957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"/>
            <a:ext cx="4343400" cy="65151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ED1413-22A6-1C28-1A2C-27DC2E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E378C4-38BB-B04A-B732-BF920F381A80}"/>
              </a:ext>
            </a:extLst>
          </p:cNvPr>
          <p:cNvSpPr txBox="1"/>
          <p:nvPr/>
        </p:nvSpPr>
        <p:spPr>
          <a:xfrm>
            <a:off x="3175747" y="4993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秋田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2A3231-D189-5C49-B0AE-562B79879911}"/>
              </a:ext>
            </a:extLst>
          </p:cNvPr>
          <p:cNvSpPr txBox="1"/>
          <p:nvPr/>
        </p:nvSpPr>
        <p:spPr>
          <a:xfrm>
            <a:off x="8791823" y="4993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山形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312E57-1710-5342-8CC9-651B77C00908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117524-1656-2F42-B17B-10886D010753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E1F207-FFB2-1CED-437A-16796D1F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4F80034-678E-FE62-F8D1-37A217CBF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0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6253C3-F122-8942-800C-B87784FFADF0}"/>
              </a:ext>
            </a:extLst>
          </p:cNvPr>
          <p:cNvSpPr txBox="1"/>
          <p:nvPr/>
        </p:nvSpPr>
        <p:spPr>
          <a:xfrm>
            <a:off x="3305915" y="6004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福島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5EC510-0A74-614D-BD23-0CBBC086A419}"/>
              </a:ext>
            </a:extLst>
          </p:cNvPr>
          <p:cNvSpPr txBox="1"/>
          <p:nvPr/>
        </p:nvSpPr>
        <p:spPr>
          <a:xfrm>
            <a:off x="8526177" y="6004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茨城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27B2DB0-8F94-424B-993C-A30C0AE53B74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27D15D-9E68-5643-A0CE-C9AA6DF8BC02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7EA155-A6D4-021D-AEB7-2904048E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A791CB1-EFB8-9CB1-B1A6-9A07EB26A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4B348E-71BE-8F4E-9B75-8AC8B52D1BAD}"/>
              </a:ext>
            </a:extLst>
          </p:cNvPr>
          <p:cNvSpPr txBox="1"/>
          <p:nvPr/>
        </p:nvSpPr>
        <p:spPr>
          <a:xfrm>
            <a:off x="3087316" y="4619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栃木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6D906D-85BD-4345-B46B-3872D68E2AB2}"/>
              </a:ext>
            </a:extLst>
          </p:cNvPr>
          <p:cNvSpPr txBox="1"/>
          <p:nvPr/>
        </p:nvSpPr>
        <p:spPr>
          <a:xfrm>
            <a:off x="8676986" y="4619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群馬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2A45F2-527D-7149-8930-E3F5BDC58EA2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0DE1FD8-BAD4-AE4E-8EF4-BA222AD38642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A734B6-AE1C-D2E4-D041-3279BF4D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0"/>
            <a:ext cx="4343400" cy="6515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017FFF-DCAD-97C6-3B91-9ABB1A05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-777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AEFCB3-8694-984E-8837-5F0F2969D2B1}"/>
              </a:ext>
            </a:extLst>
          </p:cNvPr>
          <p:cNvSpPr txBox="1"/>
          <p:nvPr/>
        </p:nvSpPr>
        <p:spPr>
          <a:xfrm>
            <a:off x="2983747" y="5366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埼玉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B8EF5D-B271-8044-9823-9971BBAB4232}"/>
              </a:ext>
            </a:extLst>
          </p:cNvPr>
          <p:cNvSpPr txBox="1"/>
          <p:nvPr/>
        </p:nvSpPr>
        <p:spPr>
          <a:xfrm>
            <a:off x="8863831" y="5366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千葉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488AF12-46B8-7A4C-832A-10BCE683A554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22784A8-F02B-1D42-B6FC-189FB76BD5E0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2DDE61-3DB4-E9F1-055A-64D30015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12" y="0"/>
            <a:ext cx="4343400" cy="6515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22532D-FC41-30EF-6DEE-A0B01B1D0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025" y="0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2D779B-38FC-9547-B9DD-E0F83910B7B2}"/>
              </a:ext>
            </a:extLst>
          </p:cNvPr>
          <p:cNvSpPr txBox="1"/>
          <p:nvPr/>
        </p:nvSpPr>
        <p:spPr>
          <a:xfrm>
            <a:off x="2744640" y="65288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東京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303465-3FF1-FC43-B89E-6A3DC6B4FFBD}"/>
              </a:ext>
            </a:extLst>
          </p:cNvPr>
          <p:cNvSpPr txBox="1"/>
          <p:nvPr/>
        </p:nvSpPr>
        <p:spPr>
          <a:xfrm>
            <a:off x="8787631" y="65288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神奈川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1" y="6581831"/>
            <a:ext cx="10635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地方衛生研究所で解析されたゲノム解析結果を含む。</a:t>
            </a:r>
            <a:endParaRPr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512956-DBEF-1E48-824A-D2835B4E2800}"/>
              </a:ext>
            </a:extLst>
          </p:cNvPr>
          <p:cNvSpPr/>
          <p:nvPr/>
        </p:nvSpPr>
        <p:spPr>
          <a:xfrm>
            <a:off x="1142749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E228C6E-E15B-1043-A9E7-1E1A208C404A}"/>
              </a:ext>
            </a:extLst>
          </p:cNvPr>
          <p:cNvSpPr/>
          <p:nvPr/>
        </p:nvSpPr>
        <p:spPr>
          <a:xfrm>
            <a:off x="6693025" y="-622915"/>
            <a:ext cx="4343400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5CB9A60-40CE-03C8-F64B-FC20F23D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49" y="1"/>
            <a:ext cx="4343400" cy="6515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4DDC71-0503-153F-AF2E-CDC45833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5" y="1"/>
            <a:ext cx="4343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9850</TotalTime>
  <Words>698</Words>
  <Application>Microsoft Office PowerPoint</Application>
  <PresentationFormat>ワイド画面</PresentationFormat>
  <Paragraphs>96</Paragraphs>
  <Slides>26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Meiryo</vt:lpstr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黒田誠</dc:creator>
  <cp:lastModifiedBy>江原 玲欧奈(ebara-reona.sc6)</cp:lastModifiedBy>
  <cp:revision>535</cp:revision>
  <cp:lastPrinted>2021-07-09T05:57:40Z</cp:lastPrinted>
  <dcterms:created xsi:type="dcterms:W3CDTF">2021-06-11T07:25:00Z</dcterms:created>
  <dcterms:modified xsi:type="dcterms:W3CDTF">2022-06-20T05:33:11Z</dcterms:modified>
</cp:coreProperties>
</file>